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  <p:embeddedFont>
      <p:font typeface="Roboto Mon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8" roundtripDataSignature="AMtx7mhzERdymptQgej4OWI6VNAPz7tE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35" Type="http://schemas.openxmlformats.org/officeDocument/2006/relationships/font" Target="fonts/RobotoMono-bold.fntdata"/><Relationship Id="rId12" Type="http://schemas.openxmlformats.org/officeDocument/2006/relationships/slide" Target="slides/slide7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2f2113209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32f2113209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2f22ab1b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2f22ab1b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0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2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29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29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3" name="Google Shape;23;p2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" name="Google Shape;28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9" name="Google Shape;29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" name="Google Shape;31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2" name="Google Shape;32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2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" name="Google Shape;38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2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2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24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2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51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" name="Google Shape;54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5" name="Google Shape;55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" name="Google Shape;58;p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9" name="Google Shape;59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26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2" name="Google Shape;62;p26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2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6" name="Google Shape;66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2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8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i="0" sz="2800" u="none" cap="none" strike="noStrik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w3schools.com/jsref/jsref_obj_regexp.asp" TargetMode="External"/><Relationship Id="rId4" Type="http://schemas.openxmlformats.org/officeDocument/2006/relationships/hyperlink" Target="https://regex101.com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w3schools.com/css/css3_transitions.asp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5" Type="http://schemas.openxmlformats.org/officeDocument/2006/relationships/image" Target="../media/image19.png"/><Relationship Id="rId6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 txBox="1"/>
          <p:nvPr>
            <p:ph type="ctrTitle"/>
          </p:nvPr>
        </p:nvSpPr>
        <p:spPr>
          <a:xfrm>
            <a:off x="729450" y="1322450"/>
            <a:ext cx="84147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4000"/>
              <a:t>Tutorial 4: JavaScript</a:t>
            </a:r>
            <a:endParaRPr sz="4000"/>
          </a:p>
        </p:txBody>
      </p:sp>
      <p:sp>
        <p:nvSpPr>
          <p:cNvPr id="87" name="Google Shape;87;p1"/>
          <p:cNvSpPr txBox="1"/>
          <p:nvPr/>
        </p:nvSpPr>
        <p:spPr>
          <a:xfrm>
            <a:off x="729450" y="4510750"/>
            <a:ext cx="3772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0000FF"/>
                </a:solidFill>
                <a:latin typeface="Comic Sans MS"/>
                <a:ea typeface="Comic Sans MS"/>
                <a:cs typeface="Comic Sans MS"/>
                <a:sym typeface="Comic Sans MS"/>
              </a:rPr>
              <a:t>Credits: TA-2023-2: Guramrit Singh</a:t>
            </a:r>
            <a:endParaRPr sz="1100">
              <a:solidFill>
                <a:srgbClr val="0000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0000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727950" y="2301150"/>
            <a:ext cx="7688100" cy="11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CS 104</a:t>
            </a:r>
            <a:endParaRPr sz="24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Spring, 2024-25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729450" y="4049050"/>
            <a:ext cx="3768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>
                <a:solidFill>
                  <a:srgbClr val="0000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TA: Abhi Jain</a:t>
            </a:r>
            <a:endParaRPr b="0" i="0" sz="1100" u="none" cap="none" strike="noStrike">
              <a:solidFill>
                <a:srgbClr val="0000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f21132092_0_10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DOM Manipulation</a:t>
            </a:r>
            <a:endParaRPr sz="3740"/>
          </a:p>
        </p:txBody>
      </p:sp>
      <p:pic>
        <p:nvPicPr>
          <p:cNvPr id="149" name="Google Shape;149;g32f21132092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65125"/>
            <a:ext cx="5107997" cy="442597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32f21132092_0_10"/>
          <p:cNvSpPr txBox="1"/>
          <p:nvPr/>
        </p:nvSpPr>
        <p:spPr>
          <a:xfrm>
            <a:off x="5260400" y="412725"/>
            <a:ext cx="4012500" cy="45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document.createElement(tagName)</a:t>
            </a:r>
            <a:endParaRPr b="1" sz="1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Creates a new HTML element.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appendChild(element)</a:t>
            </a:r>
            <a:endParaRPr b="1" sz="1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Appends a child element to a parent.</a:t>
            </a:r>
            <a:endParaRPr b="1" sz="1100"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removeChild(element)</a:t>
            </a:r>
            <a:endParaRPr b="1" sz="1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Removes a child element from its parent.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element.remove()</a:t>
            </a:r>
            <a:r>
              <a:rPr b="1" lang="en" sz="1300"/>
              <a:t> (Modern approach)</a:t>
            </a:r>
            <a:endParaRPr b="1" sz="1300"/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Removes the selected element itself.</a:t>
            </a:r>
            <a:endParaRPr b="1" sz="1100"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setAttribute(name, value)</a:t>
            </a:r>
            <a:endParaRPr b="1" sz="1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Sets an attribute to an element.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classList.add()</a:t>
            </a:r>
            <a:r>
              <a:rPr b="1" lang="en" sz="1300"/>
              <a:t> and </a:t>
            </a:r>
            <a:r>
              <a:rPr b="1"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classList.remove()</a:t>
            </a:r>
            <a:endParaRPr b="1" sz="1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Adds or removes CSS classes dynamically.</a:t>
            </a:r>
            <a:endParaRPr sz="1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 txBox="1"/>
          <p:nvPr>
            <p:ph type="ctrTitle"/>
          </p:nvPr>
        </p:nvSpPr>
        <p:spPr>
          <a:xfrm>
            <a:off x="727950" y="1711625"/>
            <a:ext cx="7688100" cy="26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8050"/>
              <a:buNone/>
            </a:pPr>
            <a:r>
              <a:rPr lang="en" sz="5300"/>
              <a:t>Fun Activities</a:t>
            </a:r>
            <a:endParaRPr sz="5300"/>
          </a:p>
          <a:p>
            <a:pPr indent="-408971" lvl="0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3155">
                <a:solidFill>
                  <a:schemeClr val="dk1"/>
                </a:solidFill>
              </a:rPr>
              <a:t>Form Validation</a:t>
            </a:r>
            <a:endParaRPr sz="3155">
              <a:solidFill>
                <a:schemeClr val="dk1"/>
              </a:solidFill>
            </a:endParaRPr>
          </a:p>
          <a:p>
            <a:pPr indent="-408971" lvl="0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3155">
                <a:solidFill>
                  <a:schemeClr val="dk1"/>
                </a:solidFill>
              </a:rPr>
              <a:t>Submission Handling</a:t>
            </a:r>
            <a:endParaRPr sz="3155">
              <a:solidFill>
                <a:schemeClr val="dk1"/>
              </a:solidFill>
            </a:endParaRPr>
          </a:p>
          <a:p>
            <a:pPr indent="-408971" lvl="0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3155">
                <a:solidFill>
                  <a:schemeClr val="dk1"/>
                </a:solidFill>
              </a:rPr>
              <a:t>Your Own Carousel</a:t>
            </a:r>
            <a:endParaRPr sz="3155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Activity 1 - Form Validation</a:t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</p:txBody>
      </p:sp>
      <p:sp>
        <p:nvSpPr>
          <p:cNvPr id="161" name="Google Shape;161;p10"/>
          <p:cNvSpPr txBox="1"/>
          <p:nvPr>
            <p:ph idx="1" type="body"/>
          </p:nvPr>
        </p:nvSpPr>
        <p:spPr>
          <a:xfrm>
            <a:off x="325725" y="1320600"/>
            <a:ext cx="4541700" cy="3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Char char="❖"/>
            </a:pPr>
            <a:r>
              <a:rPr lang="en" sz="1500">
                <a:solidFill>
                  <a:schemeClr val="dk2"/>
                </a:solidFill>
              </a:rPr>
              <a:t>In this activity, we will validate the entries in the form to be in a specific format(or in other words, obey a pattern or a regular expression)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Char char="❖"/>
            </a:pPr>
            <a:r>
              <a:rPr lang="en" sz="1500">
                <a:solidFill>
                  <a:srgbClr val="000000"/>
                </a:solidFill>
              </a:rPr>
              <a:t>When the form is submitted, the verifier is invoked which checks for correctness of the entries.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❖"/>
            </a:pPr>
            <a:r>
              <a:rPr lang="en" sz="1500">
                <a:solidFill>
                  <a:srgbClr val="000000"/>
                </a:solidFill>
              </a:rPr>
              <a:t>Remove all the required attributes we added to make the section compulsory. We instead do this verification in the </a:t>
            </a:r>
            <a:r>
              <a:rPr lang="en" sz="1500">
                <a:solidFill>
                  <a:srgbClr val="188038"/>
                </a:solidFill>
              </a:rPr>
              <a:t>submit_verifier</a:t>
            </a:r>
            <a:r>
              <a:rPr lang="en" sz="1500">
                <a:solidFill>
                  <a:srgbClr val="000000"/>
                </a:solidFill>
              </a:rPr>
              <a:t> itself.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❖"/>
            </a:pPr>
            <a:r>
              <a:rPr lang="en" sz="1500">
                <a:solidFill>
                  <a:srgbClr val="000000"/>
                </a:solidFill>
              </a:rPr>
              <a:t>The following functions may be of help: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➢"/>
            </a:pPr>
            <a:r>
              <a:rPr lang="en" sz="1500">
                <a:solidFill>
                  <a:srgbClr val="188038"/>
                </a:solidFill>
              </a:rPr>
              <a:t>.reset()</a:t>
            </a:r>
            <a:r>
              <a:rPr lang="en" sz="1500">
                <a:solidFill>
                  <a:srgbClr val="000000"/>
                </a:solidFill>
              </a:rPr>
              <a:t> for form resetting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➢"/>
            </a:pPr>
            <a:r>
              <a:rPr lang="en" sz="1500">
                <a:solidFill>
                  <a:srgbClr val="188038"/>
                </a:solidFill>
              </a:rPr>
              <a:t>alert()</a:t>
            </a:r>
            <a:r>
              <a:rPr lang="en" sz="1500">
                <a:solidFill>
                  <a:srgbClr val="000000"/>
                </a:solidFill>
              </a:rPr>
              <a:t> for popping up an alert window.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en" sz="1500">
                <a:solidFill>
                  <a:schemeClr val="dk2"/>
                </a:solidFill>
              </a:rPr>
              <a:t>Solution: Provided as </a:t>
            </a:r>
            <a:r>
              <a:rPr lang="en" sz="1500">
                <a:solidFill>
                  <a:schemeClr val="accent3"/>
                </a:solidFill>
              </a:rPr>
              <a:t>index_validate.html</a:t>
            </a:r>
            <a:endParaRPr sz="1500">
              <a:solidFill>
                <a:schemeClr val="accent3"/>
              </a:solidFill>
            </a:endParaRPr>
          </a:p>
        </p:txBody>
      </p:sp>
      <p:pic>
        <p:nvPicPr>
          <p:cNvPr id="162" name="Google Shape;16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44825" y="563175"/>
            <a:ext cx="3796700" cy="450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Activity 1 - Hints</a:t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</p:txBody>
      </p:sp>
      <p:sp>
        <p:nvSpPr>
          <p:cNvPr id="168" name="Google Shape;168;p11"/>
          <p:cNvSpPr txBox="1"/>
          <p:nvPr>
            <p:ph idx="1" type="body"/>
          </p:nvPr>
        </p:nvSpPr>
        <p:spPr>
          <a:xfrm>
            <a:off x="325725" y="1320600"/>
            <a:ext cx="8521800" cy="3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ato"/>
              <a:buChar char="❖"/>
            </a:pPr>
            <a:r>
              <a:rPr lang="en" sz="1500">
                <a:solidFill>
                  <a:schemeClr val="dk2"/>
                </a:solidFill>
              </a:rPr>
              <a:t>We shall follow the following simple checking rules:</a:t>
            </a:r>
            <a:endParaRPr sz="1500">
              <a:solidFill>
                <a:schemeClr val="dk2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➢"/>
            </a:pPr>
            <a:r>
              <a:rPr lang="en" sz="1500">
                <a:solidFill>
                  <a:schemeClr val="dk2"/>
                </a:solidFill>
              </a:rPr>
              <a:t>Roll Number should be of Form YYBXXXX - where Y and X are digits</a:t>
            </a:r>
            <a:endParaRPr sz="1500">
              <a:solidFill>
                <a:schemeClr val="dk2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➢"/>
            </a:pPr>
            <a:r>
              <a:rPr lang="en" sz="1500">
                <a:solidFill>
                  <a:schemeClr val="dk2"/>
                </a:solidFill>
              </a:rPr>
              <a:t>Name should contain letters and spaces. Ensure no two consecutive spaces, and no space at the end.</a:t>
            </a:r>
            <a:endParaRPr sz="1500">
              <a:solidFill>
                <a:schemeClr val="dk2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➢"/>
            </a:pPr>
            <a:r>
              <a:rPr lang="en" sz="1500">
                <a:solidFill>
                  <a:schemeClr val="dk2"/>
                </a:solidFill>
              </a:rPr>
              <a:t>Research Interests and GradYear fields should not be empty.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ato"/>
              <a:buChar char="❖"/>
            </a:pPr>
            <a:r>
              <a:rPr lang="en" sz="1500">
                <a:solidFill>
                  <a:schemeClr val="dk2"/>
                </a:solidFill>
              </a:rPr>
              <a:t>You would have to write your own regular expression to verify/test the input. Refer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 sz="1500">
                <a:solidFill>
                  <a:schemeClr val="dk2"/>
                </a:solidFill>
              </a:rPr>
              <a:t> for ECMAScript(JavaScript) RegExp References.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❖"/>
            </a:pPr>
            <a:r>
              <a:rPr lang="en" sz="1500">
                <a:solidFill>
                  <a:schemeClr val="dk2"/>
                </a:solidFill>
              </a:rPr>
              <a:t>To build and test Regular Expressions, check out </a:t>
            </a:r>
            <a:r>
              <a:rPr lang="en" sz="1500" u="sng">
                <a:solidFill>
                  <a:schemeClr val="hlink"/>
                </a:solidFill>
                <a:hlinkClick r:id="rId4"/>
              </a:rPr>
              <a:t>this</a:t>
            </a:r>
            <a:r>
              <a:rPr lang="en" sz="1500">
                <a:solidFill>
                  <a:schemeClr val="dk2"/>
                </a:solidFill>
              </a:rPr>
              <a:t>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Activity 1 - Demo</a:t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</p:txBody>
      </p:sp>
      <p:pic>
        <p:nvPicPr>
          <p:cNvPr id="174" name="Google Shape;17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3500" y="602650"/>
            <a:ext cx="3730224" cy="4425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5800" y="565125"/>
            <a:ext cx="3793476" cy="450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Activity 1 - Demo</a:t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</p:txBody>
      </p:sp>
      <p:pic>
        <p:nvPicPr>
          <p:cNvPr id="181" name="Google Shape;18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725" y="1013651"/>
            <a:ext cx="2891125" cy="3430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34888" y="1068021"/>
            <a:ext cx="2799451" cy="3321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82375" y="1013662"/>
            <a:ext cx="2799451" cy="332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3"/>
          <p:cNvSpPr txBox="1"/>
          <p:nvPr/>
        </p:nvSpPr>
        <p:spPr>
          <a:xfrm>
            <a:off x="2602850" y="4444025"/>
            <a:ext cx="5537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Alert box shows that all information was correct 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AutoNum type="arabicPeriod"/>
            </a:pPr>
            <a:r>
              <a:rPr b="0" i="0" lang="en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Resets the form</a:t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4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Activity 2 - Submission Handling</a:t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</p:txBody>
      </p:sp>
      <p:sp>
        <p:nvSpPr>
          <p:cNvPr id="190" name="Google Shape;190;p14"/>
          <p:cNvSpPr txBox="1"/>
          <p:nvPr>
            <p:ph idx="1" type="body"/>
          </p:nvPr>
        </p:nvSpPr>
        <p:spPr>
          <a:xfrm>
            <a:off x="325725" y="1320600"/>
            <a:ext cx="4541700" cy="3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Char char="❖"/>
            </a:pPr>
            <a:r>
              <a:rPr lang="en" sz="1500">
                <a:solidFill>
                  <a:schemeClr val="dk2"/>
                </a:solidFill>
              </a:rPr>
              <a:t>In this activity, we will be handling the submission of the </a:t>
            </a:r>
            <a:r>
              <a:rPr lang="en" sz="1500">
                <a:solidFill>
                  <a:srgbClr val="9900FF"/>
                </a:solidFill>
              </a:rPr>
              <a:t>add-student</a:t>
            </a:r>
            <a:r>
              <a:rPr lang="en" sz="1500">
                <a:solidFill>
                  <a:schemeClr val="dk2"/>
                </a:solidFill>
              </a:rPr>
              <a:t> form created in the activity last week. 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Char char="❖"/>
            </a:pPr>
            <a:r>
              <a:rPr lang="en" sz="1500">
                <a:solidFill>
                  <a:srgbClr val="000000"/>
                </a:solidFill>
              </a:rPr>
              <a:t>When the form is submitted, append the student information to the end of the table and reset the form after submitting.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❖"/>
            </a:pPr>
            <a:r>
              <a:rPr lang="en" sz="1500">
                <a:solidFill>
                  <a:srgbClr val="000000"/>
                </a:solidFill>
              </a:rPr>
              <a:t>Hints: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➢"/>
            </a:pPr>
            <a:r>
              <a:rPr lang="en" sz="1500">
                <a:solidFill>
                  <a:schemeClr val="dk2"/>
                </a:solidFill>
              </a:rPr>
              <a:t>Disable the default form submission behavior.</a:t>
            </a:r>
            <a:endParaRPr sz="1500">
              <a:solidFill>
                <a:schemeClr val="dk2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➢"/>
            </a:pPr>
            <a:r>
              <a:rPr lang="en" sz="1500">
                <a:solidFill>
                  <a:schemeClr val="dk2"/>
                </a:solidFill>
              </a:rPr>
              <a:t>The website input field is not mandatory.</a:t>
            </a:r>
            <a:endParaRPr sz="1500">
              <a:solidFill>
                <a:schemeClr val="dk2"/>
              </a:solidFill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➢"/>
            </a:pPr>
            <a:r>
              <a:rPr lang="en" sz="1500">
                <a:solidFill>
                  <a:schemeClr val="dk2"/>
                </a:solidFill>
              </a:rPr>
              <a:t>Backtick character </a:t>
            </a:r>
            <a:r>
              <a:rPr lang="en" sz="1500">
                <a:solidFill>
                  <a:srgbClr val="188038"/>
                </a:solidFill>
              </a:rPr>
              <a:t>`</a:t>
            </a:r>
            <a:r>
              <a:rPr lang="en" sz="1500">
                <a:solidFill>
                  <a:schemeClr val="dk2"/>
                </a:solidFill>
              </a:rPr>
              <a:t> creates template literals which allow for multi-line strings and string interpolation.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en" sz="1500">
                <a:solidFill>
                  <a:schemeClr val="dk2"/>
                </a:solidFill>
              </a:rPr>
              <a:t>Solution: Provided as </a:t>
            </a:r>
            <a:r>
              <a:rPr lang="en" sz="1500">
                <a:solidFill>
                  <a:schemeClr val="accent3"/>
                </a:solidFill>
              </a:rPr>
              <a:t>index_submit.html</a:t>
            </a:r>
            <a:endParaRPr sz="1500">
              <a:solidFill>
                <a:schemeClr val="accent3"/>
              </a:solidFill>
            </a:endParaRPr>
          </a:p>
        </p:txBody>
      </p:sp>
      <p:pic>
        <p:nvPicPr>
          <p:cNvPr id="191" name="Google Shape;19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44825" y="563175"/>
            <a:ext cx="3796700" cy="450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5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Activity 2 - Demo</a:t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</p:txBody>
      </p:sp>
      <p:pic>
        <p:nvPicPr>
          <p:cNvPr id="197" name="Google Shape;19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1975" y="678050"/>
            <a:ext cx="3763501" cy="4465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71925" y="678050"/>
            <a:ext cx="3763501" cy="4465449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5"/>
          <p:cNvSpPr/>
          <p:nvPr/>
        </p:nvSpPr>
        <p:spPr>
          <a:xfrm>
            <a:off x="3850875" y="3614900"/>
            <a:ext cx="1574100" cy="423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Submit</a:t>
            </a:r>
            <a:endParaRPr b="0" i="0" sz="14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Activity 3 - A Simple Carousel</a:t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</p:txBody>
      </p:sp>
      <p:sp>
        <p:nvSpPr>
          <p:cNvPr id="205" name="Google Shape;205;p16"/>
          <p:cNvSpPr txBox="1"/>
          <p:nvPr>
            <p:ph idx="1" type="body"/>
          </p:nvPr>
        </p:nvSpPr>
        <p:spPr>
          <a:xfrm>
            <a:off x="325725" y="1320600"/>
            <a:ext cx="4051500" cy="3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225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Lato"/>
              <a:buChar char="❖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Description: 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2258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Lato"/>
              <a:buChar char="➢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The carousel will have 4 images and 2 buttons to navigate through the images.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2258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Lato"/>
              <a:buChar char="➢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The images will be displayed one at a time.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2258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Lato"/>
              <a:buChar char="➢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The buttons will be used to navigate to the next and previous images.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2258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Lato"/>
              <a:buChar char="➢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You shall ensure that there is a cyclic navigation i.e. 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2258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Lato"/>
              <a:buChar char="■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Next on the last image displays the first image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2258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Lato"/>
              <a:buChar char="■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Previous on the first image displays the last image</a:t>
            </a:r>
            <a:endParaRPr sz="1500">
              <a:solidFill>
                <a:schemeClr val="accent3"/>
              </a:solidFill>
            </a:endParaRPr>
          </a:p>
        </p:txBody>
      </p:sp>
      <p:sp>
        <p:nvSpPr>
          <p:cNvPr id="206" name="Google Shape;206;p16"/>
          <p:cNvSpPr txBox="1"/>
          <p:nvPr>
            <p:ph idx="1" type="body"/>
          </p:nvPr>
        </p:nvSpPr>
        <p:spPr>
          <a:xfrm>
            <a:off x="4814025" y="1320600"/>
            <a:ext cx="4051500" cy="3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❖"/>
            </a:pPr>
            <a:r>
              <a:rPr lang="en" sz="1600">
                <a:solidFill>
                  <a:schemeClr val="dk2"/>
                </a:solidFill>
              </a:rPr>
              <a:t>I</a:t>
            </a: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n this activity, we will build a simple carousel/slideshow.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❖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You can use the images provided in the resources section or use your own images.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❖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You can use the Unicode Decimal Code for arrows to display the next and previous buttons.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❖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Check out </a:t>
            </a:r>
            <a:r>
              <a:rPr lang="en" sz="1600" u="sng">
                <a:solidFill>
                  <a:schemeClr val="hlink"/>
                </a:solidFill>
                <a:highlight>
                  <a:schemeClr val="lt1"/>
                </a:highlight>
                <a:hlinkClick r:id="rId3"/>
              </a:rPr>
              <a:t>CSS Transitions</a:t>
            </a: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.</a:t>
            </a:r>
            <a:endParaRPr sz="1600"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❖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HTML Code for Left Angle  is </a:t>
            </a:r>
            <a:r>
              <a:rPr lang="en" sz="1600">
                <a:solidFill>
                  <a:srgbClr val="0000FF"/>
                </a:solidFill>
                <a:highlight>
                  <a:schemeClr val="lt1"/>
                </a:highlight>
              </a:rPr>
              <a:t>&amp;#10094;</a:t>
            </a: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 and for Right Angle is </a:t>
            </a:r>
            <a:r>
              <a:rPr lang="en" sz="1600">
                <a:solidFill>
                  <a:srgbClr val="0000FF"/>
                </a:solidFill>
                <a:highlight>
                  <a:schemeClr val="lt1"/>
                </a:highlight>
              </a:rPr>
              <a:t>&amp;#10095; </a:t>
            </a:r>
            <a:endParaRPr sz="1600">
              <a:solidFill>
                <a:srgbClr val="0000FF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❖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Solution: Provided as </a:t>
            </a:r>
            <a:r>
              <a:rPr lang="en" sz="1600">
                <a:solidFill>
                  <a:schemeClr val="accent3"/>
                </a:solidFill>
                <a:highlight>
                  <a:schemeClr val="lt1"/>
                </a:highlight>
              </a:rPr>
              <a:t>carousel.html</a:t>
            </a:r>
            <a:endParaRPr sz="1600">
              <a:solidFill>
                <a:schemeClr val="accent3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7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Activity 3 - Demo</a:t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</p:txBody>
      </p:sp>
      <p:pic>
        <p:nvPicPr>
          <p:cNvPr id="212" name="Google Shape;21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0400" y="551525"/>
            <a:ext cx="2682357" cy="191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2100" y="551527"/>
            <a:ext cx="2682326" cy="191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22250" y="2826450"/>
            <a:ext cx="2682326" cy="1916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102588" y="2849338"/>
            <a:ext cx="2618276" cy="18706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7"/>
          <p:cNvSpPr txBox="1"/>
          <p:nvPr/>
        </p:nvSpPr>
        <p:spPr>
          <a:xfrm>
            <a:off x="7991975" y="1321275"/>
            <a:ext cx="1160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17"/>
          <p:cNvSpPr/>
          <p:nvPr/>
        </p:nvSpPr>
        <p:spPr>
          <a:xfrm>
            <a:off x="3489975" y="1350125"/>
            <a:ext cx="611100" cy="38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17"/>
          <p:cNvSpPr/>
          <p:nvPr/>
        </p:nvSpPr>
        <p:spPr>
          <a:xfrm flipH="1" rot="10800000">
            <a:off x="7121328" y="1888550"/>
            <a:ext cx="611100" cy="723600"/>
          </a:xfrm>
          <a:prstGeom prst="leftUpArrow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17"/>
          <p:cNvSpPr/>
          <p:nvPr/>
        </p:nvSpPr>
        <p:spPr>
          <a:xfrm flipH="1">
            <a:off x="5091376" y="3515132"/>
            <a:ext cx="611100" cy="384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17"/>
          <p:cNvSpPr/>
          <p:nvPr/>
        </p:nvSpPr>
        <p:spPr>
          <a:xfrm flipH="1">
            <a:off x="1260681" y="2724925"/>
            <a:ext cx="626400" cy="671700"/>
          </a:xfrm>
          <a:prstGeom prst="leftUpArrow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sz="4800"/>
              <a:t>Topics </a:t>
            </a:r>
            <a:endParaRPr sz="4800"/>
          </a:p>
        </p:txBody>
      </p:sp>
      <p:sp>
        <p:nvSpPr>
          <p:cNvPr id="95" name="Google Shape;95;p2"/>
          <p:cNvSpPr txBox="1"/>
          <p:nvPr>
            <p:ph idx="2" type="body"/>
          </p:nvPr>
        </p:nvSpPr>
        <p:spPr>
          <a:xfrm>
            <a:off x="5002825" y="1956700"/>
            <a:ext cx="3949500" cy="18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JavaScript (Basics)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Fun Activities</a:t>
            </a:r>
            <a:endParaRPr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8"/>
          <p:cNvSpPr txBox="1"/>
          <p:nvPr/>
        </p:nvSpPr>
        <p:spPr>
          <a:xfrm>
            <a:off x="727950" y="2370175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1" i="0" lang="en" sz="42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Thank You</a:t>
            </a:r>
            <a:r>
              <a:rPr b="1" i="0" lang="en" sz="4200" u="none" cap="none" strike="noStrike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 !!!</a:t>
            </a:r>
            <a:endParaRPr b="1" i="0" sz="4200" u="none" cap="none" strike="noStrike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ctrTitle"/>
          </p:nvPr>
        </p:nvSpPr>
        <p:spPr>
          <a:xfrm>
            <a:off x="727950" y="1711625"/>
            <a:ext cx="7688100" cy="26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8050"/>
              <a:buNone/>
            </a:pPr>
            <a:r>
              <a:rPr lang="en" sz="5300"/>
              <a:t>JavaScript (Basics)</a:t>
            </a:r>
            <a:endParaRPr sz="5300"/>
          </a:p>
          <a:p>
            <a:pPr indent="-408971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3155">
                <a:solidFill>
                  <a:schemeClr val="dk1"/>
                </a:solidFill>
              </a:rPr>
              <a:t>Functions</a:t>
            </a:r>
            <a:endParaRPr sz="3155">
              <a:solidFill>
                <a:schemeClr val="dk1"/>
              </a:solidFill>
            </a:endParaRPr>
          </a:p>
          <a:p>
            <a:pPr indent="-408971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3155">
                <a:solidFill>
                  <a:schemeClr val="dk1"/>
                </a:solidFill>
              </a:rPr>
              <a:t>Iterables</a:t>
            </a:r>
            <a:endParaRPr sz="3155">
              <a:solidFill>
                <a:schemeClr val="dk1"/>
              </a:solidFill>
            </a:endParaRPr>
          </a:p>
          <a:p>
            <a:pPr indent="-408971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3155">
                <a:solidFill>
                  <a:schemeClr val="dk1"/>
                </a:solidFill>
              </a:rPr>
              <a:t>Events</a:t>
            </a:r>
            <a:endParaRPr sz="3155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g32f22ab1b51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025" y="773750"/>
            <a:ext cx="6538524" cy="409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Functions</a:t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</p:txBody>
      </p:sp>
      <p:sp>
        <p:nvSpPr>
          <p:cNvPr id="111" name="Google Shape;111;p4"/>
          <p:cNvSpPr txBox="1"/>
          <p:nvPr/>
        </p:nvSpPr>
        <p:spPr>
          <a:xfrm>
            <a:off x="28513" y="4057975"/>
            <a:ext cx="9087000" cy="10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ato"/>
              <a:buChar char="❖"/>
            </a:pP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The syntax of function is very similar to C++, except that we don't need to specify the return type of the function. The </a:t>
            </a:r>
            <a:r>
              <a:rPr b="0" i="0" lang="en" sz="1500" u="none" cap="none" strike="noStrike">
                <a:solidFill>
                  <a:srgbClr val="0000F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function</a:t>
            </a: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keyword is used to define a function.</a:t>
            </a:r>
            <a:endParaRPr b="0" i="0" sz="1500" u="none" cap="none" strike="noStrike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2385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ato"/>
              <a:buChar char="❖"/>
            </a:pP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0" i="0" lang="en" sz="1500" u="none" cap="none" strike="noStrike">
                <a:solidFill>
                  <a:schemeClr val="accent3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onclick</a:t>
            </a: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attribute is used to call the function when the button is clicked..</a:t>
            </a:r>
            <a:endParaRPr b="0" i="0" sz="1500" u="none" cap="none" strike="noStrike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2" name="Google Shape;11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565125"/>
            <a:ext cx="7465362" cy="334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4"/>
          <p:cNvSpPr txBox="1"/>
          <p:nvPr/>
        </p:nvSpPr>
        <p:spPr>
          <a:xfrm>
            <a:off x="5117375" y="1775225"/>
            <a:ext cx="3737100" cy="24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❖"/>
            </a:pPr>
            <a:r>
              <a:rPr b="0" i="0" lang="en" sz="11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0" i="0" lang="en" sz="1100" u="none" cap="none" strike="noStrike">
                <a:solidFill>
                  <a:srgbClr val="188038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getElementById()</a:t>
            </a:r>
            <a:r>
              <a:rPr b="0" i="0" lang="en" sz="11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method is the DOM method that returns the element with the specified ID.</a:t>
            </a:r>
            <a:endParaRPr b="0" i="0" sz="1100" u="none" cap="none" strike="noStrike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❖"/>
            </a:pPr>
            <a:r>
              <a:rPr b="0" i="0" lang="en" sz="11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0" i="0" lang="en" sz="1100" u="none" cap="none" strike="noStrike">
                <a:solidFill>
                  <a:srgbClr val="188038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innerHTML</a:t>
            </a:r>
            <a:r>
              <a:rPr b="0" i="0" lang="en" sz="11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property is used to change the content of an HTML element.</a:t>
            </a:r>
            <a:endParaRPr b="0" i="0" sz="1100" u="none" cap="none" strike="noStrike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❖"/>
            </a:pPr>
            <a:r>
              <a:rPr b="0" i="0" lang="en" sz="11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0" i="0" lang="en" sz="1100" u="none" cap="none" strike="noStrike">
                <a:solidFill>
                  <a:srgbClr val="FF0000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Math.sqrt()</a:t>
            </a:r>
            <a:r>
              <a:rPr b="0" i="0" lang="en" sz="11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method is used to calculate the square root of a number.</a:t>
            </a:r>
            <a:endParaRPr b="0" i="0" sz="1100" u="none" cap="none" strike="noStrike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❖"/>
            </a:pPr>
            <a:r>
              <a:rPr b="0" i="0" lang="en" sz="11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0" i="0" lang="en" sz="1100" u="none" cap="none" strike="noStrike">
                <a:solidFill>
                  <a:srgbClr val="188038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value</a:t>
            </a:r>
            <a:r>
              <a:rPr b="0" i="0" lang="en" sz="11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property is used to get the value of an input element.</a:t>
            </a:r>
            <a:endParaRPr b="0" i="0" sz="1100" u="none" cap="none" strike="noStrike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29845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❖"/>
            </a:pPr>
            <a:r>
              <a:rPr b="0" i="0" lang="en" sz="11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0" i="0" lang="en" sz="1100" u="none" cap="none" strike="noStrike">
                <a:solidFill>
                  <a:srgbClr val="9900F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document</a:t>
            </a:r>
            <a:r>
              <a:rPr b="0" i="0" lang="en" sz="1100" u="none" cap="none" strike="noStrike">
                <a:solidFill>
                  <a:schemeClr val="accent5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</a:t>
            </a:r>
            <a:r>
              <a:rPr b="0" i="0" lang="en" sz="11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object represents the HTML document that is displayed in the browser.</a:t>
            </a:r>
            <a:endParaRPr b="0" i="0" sz="11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External Javascript</a:t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740"/>
          </a:p>
        </p:txBody>
      </p:sp>
      <p:sp>
        <p:nvSpPr>
          <p:cNvPr id="119" name="Google Shape;119;p5"/>
          <p:cNvSpPr txBox="1"/>
          <p:nvPr/>
        </p:nvSpPr>
        <p:spPr>
          <a:xfrm>
            <a:off x="28513" y="4057975"/>
            <a:ext cx="9087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❖"/>
            </a:pPr>
            <a:r>
              <a:rPr b="0" i="0" lang="en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We do not use the </a:t>
            </a:r>
            <a:r>
              <a:rPr b="0" i="0" lang="en" sz="1400" u="none" cap="none" strike="noStrike">
                <a:solidFill>
                  <a:srgbClr val="9900F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link</a:t>
            </a:r>
            <a:r>
              <a:rPr b="0" i="0" lang="en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tag to link to external javascript files. We use the self-closing </a:t>
            </a:r>
            <a:r>
              <a:rPr b="0" i="0" lang="en" sz="1400" u="none" cap="none" strike="noStrike">
                <a:solidFill>
                  <a:srgbClr val="9900F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script</a:t>
            </a:r>
            <a:r>
              <a:rPr b="0" i="0" lang="en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tag instead. </a:t>
            </a:r>
            <a:endParaRPr b="0" i="0" sz="1400" u="none" cap="none" strike="noStrike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❖"/>
            </a:pPr>
            <a:r>
              <a:rPr b="0" i="0" lang="en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It may be placed in the </a:t>
            </a:r>
            <a:r>
              <a:rPr b="0" i="0" lang="en" sz="1400" u="none" cap="none" strike="noStrike">
                <a:solidFill>
                  <a:srgbClr val="9900F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head</a:t>
            </a:r>
            <a:r>
              <a:rPr b="0" i="0" lang="en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or the </a:t>
            </a:r>
            <a:r>
              <a:rPr b="0" i="0" lang="en" sz="1400" u="none" cap="none" strike="noStrike">
                <a:solidFill>
                  <a:srgbClr val="9900F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body</a:t>
            </a:r>
            <a:r>
              <a:rPr b="0" i="0" lang="en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tag. The </a:t>
            </a:r>
            <a:r>
              <a:rPr b="0" i="0" lang="en" sz="1400" u="none" cap="none" strike="noStrike">
                <a:solidFill>
                  <a:schemeClr val="accent3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src</a:t>
            </a:r>
            <a:r>
              <a:rPr b="0" i="0" lang="en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attribute is used to specify the location of the external javascript file.</a:t>
            </a:r>
            <a:endParaRPr b="0" i="0" sz="1400" u="none" cap="none" strike="noStrike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0" name="Google Shape;12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565125"/>
            <a:ext cx="5552542" cy="334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64270" y="1380595"/>
            <a:ext cx="4148100" cy="1191150"/>
          </a:xfrm>
          <a:prstGeom prst="rect">
            <a:avLst/>
          </a:prstGeom>
          <a:noFill/>
          <a:ln cap="flat" cmpd="sng" w="38100">
            <a:solidFill>
              <a:srgbClr val="188038"/>
            </a:solidFill>
            <a:prstDash val="dash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Arrays and Loops</a:t>
            </a:r>
            <a:endParaRPr sz="3740"/>
          </a:p>
        </p:txBody>
      </p:sp>
      <p:pic>
        <p:nvPicPr>
          <p:cNvPr id="127" name="Google Shape;12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3875" y="565125"/>
            <a:ext cx="6934892" cy="457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6"/>
          <p:cNvSpPr txBox="1"/>
          <p:nvPr/>
        </p:nvSpPr>
        <p:spPr>
          <a:xfrm>
            <a:off x="5203900" y="2532650"/>
            <a:ext cx="3911700" cy="19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ato"/>
              <a:buChar char="❖"/>
            </a:pPr>
            <a:r>
              <a:rPr b="0" i="0" lang="en" sz="1500" u="none" cap="none" strike="noStrike">
                <a:solidFill>
                  <a:srgbClr val="188038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getElementsByClassName()</a:t>
            </a: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returns an array of objects with the same class name.</a:t>
            </a:r>
            <a:endParaRPr b="0" i="0" sz="1500" u="none" cap="none" strike="noStrike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2385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Lato"/>
              <a:buChar char="❖"/>
            </a:pP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The </a:t>
            </a:r>
            <a:r>
              <a:rPr b="0" i="0" lang="en" sz="1500" u="none" cap="none" strike="noStrike">
                <a:solidFill>
                  <a:srgbClr val="0000FF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for</a:t>
            </a: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loop is used to iterate on an array of objects.</a:t>
            </a:r>
            <a:endParaRPr sz="150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UI Events </a:t>
            </a:r>
            <a:endParaRPr sz="3740"/>
          </a:p>
        </p:txBody>
      </p:sp>
      <p:sp>
        <p:nvSpPr>
          <p:cNvPr id="134" name="Google Shape;134;p7"/>
          <p:cNvSpPr txBox="1"/>
          <p:nvPr/>
        </p:nvSpPr>
        <p:spPr>
          <a:xfrm>
            <a:off x="28488" y="4019500"/>
            <a:ext cx="9087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Lato"/>
              <a:buChar char="❖"/>
            </a:pPr>
            <a:r>
              <a:rPr b="0" i="0" lang="en" sz="16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Demo shown in tutorial session.</a:t>
            </a:r>
            <a:endParaRPr b="0" i="0" sz="16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5" name="Google Shape;13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565125"/>
            <a:ext cx="3136231" cy="334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41023" y="565125"/>
            <a:ext cx="5531575" cy="4471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"/>
          <p:cNvSpPr txBox="1"/>
          <p:nvPr>
            <p:ph type="title"/>
          </p:nvPr>
        </p:nvSpPr>
        <p:spPr>
          <a:xfrm>
            <a:off x="0" y="-1224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40"/>
              <a:t>Window Events </a:t>
            </a:r>
            <a:endParaRPr sz="3740"/>
          </a:p>
        </p:txBody>
      </p:sp>
      <p:pic>
        <p:nvPicPr>
          <p:cNvPr id="142" name="Google Shape;14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375" y="609000"/>
            <a:ext cx="6554133" cy="435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8"/>
          <p:cNvSpPr txBox="1"/>
          <p:nvPr/>
        </p:nvSpPr>
        <p:spPr>
          <a:xfrm>
            <a:off x="6638500" y="536975"/>
            <a:ext cx="2505600" cy="46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Window events occur on the global window object and help track user interactions with the browser window.</a:t>
            </a:r>
            <a:endParaRPr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Common Window Events:</a:t>
            </a:r>
            <a:endParaRPr b="1"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50"/>
              <a:buFont typeface="Lato"/>
              <a:buChar char="❖"/>
            </a:pPr>
            <a:r>
              <a:rPr b="1" lang="en" sz="1250">
                <a:solidFill>
                  <a:srgbClr val="188038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- Load –</a:t>
            </a:r>
            <a:r>
              <a:rPr lang="en" sz="1250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Fires when the entire page has fully loaded.</a:t>
            </a:r>
            <a:endParaRPr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50"/>
              <a:buFont typeface="Lato"/>
              <a:buChar char="❖"/>
            </a:pPr>
            <a:r>
              <a:rPr b="1" lang="en" sz="1250">
                <a:solidFill>
                  <a:srgbClr val="188038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- Scroll – </a:t>
            </a:r>
            <a:r>
              <a:rPr lang="en" sz="1250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Fires when the user scrolls the page.</a:t>
            </a:r>
            <a:endParaRPr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50"/>
              <a:buFont typeface="Lato"/>
              <a:buChar char="❖"/>
            </a:pPr>
            <a:r>
              <a:rPr b="1" lang="en" sz="1250">
                <a:solidFill>
                  <a:srgbClr val="188038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- Resize – </a:t>
            </a:r>
            <a:r>
              <a:rPr lang="en" sz="1250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Fires when the browser window is resized.</a:t>
            </a:r>
            <a:endParaRPr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50"/>
              <a:buFont typeface="Lato"/>
              <a:buChar char="❖"/>
            </a:pPr>
            <a:r>
              <a:rPr b="1" lang="en" sz="1250">
                <a:solidFill>
                  <a:srgbClr val="188038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- Click – </a:t>
            </a:r>
            <a:r>
              <a:rPr lang="en" sz="1250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Fires when the user clicks anywhere on the window.</a:t>
            </a:r>
            <a:endParaRPr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Form Events:</a:t>
            </a:r>
            <a:endParaRPr b="1"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50"/>
              <a:buFont typeface="Lato"/>
              <a:buChar char="❖"/>
            </a:pPr>
            <a:r>
              <a:rPr lang="en" sz="1250">
                <a:solidFill>
                  <a:schemeClr val="dk2"/>
                </a:solidFill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Form events will be discussed in the Fun Activities section.</a:t>
            </a:r>
            <a:endParaRPr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2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